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260" r:id="rId3"/>
    <p:sldId id="259" r:id="rId4"/>
    <p:sldId id="258"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91" autoAdjust="0"/>
  </p:normalViewPr>
  <p:slideViewPr>
    <p:cSldViewPr snapToGrid="0">
      <p:cViewPr varScale="1">
        <p:scale>
          <a:sx n="66" d="100"/>
          <a:sy n="66" d="100"/>
        </p:scale>
        <p:origin x="-90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F131F4-F464-49A0-8E78-89E835605E1A}" type="datetimeFigureOut">
              <a:rPr lang="en-US" smtClean="0"/>
              <a:t>9/14/2021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00A5A1-F2C4-4799-862F-B1960A39125A}" type="slidenum">
              <a:rPr lang="en-US" smtClean="0"/>
              <a:t>‹#›</a:t>
            </a:fld>
            <a:endParaRPr lang="en-US"/>
          </a:p>
        </p:txBody>
      </p:sp>
    </p:spTree>
    <p:extLst>
      <p:ext uri="{BB962C8B-B14F-4D97-AF65-F5344CB8AC3E}">
        <p14:creationId xmlns:p14="http://schemas.microsoft.com/office/powerpoint/2010/main" val="1703866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Nonpharmacologic techniques can be used in conjunction with pharmacological pain management to provide a more holistic approach to pain relief. However, nonpharmacological techniques might not practically ease pain but they do divert the infants mind. Music therapy, nursing, and caressing, posture, confinement and swaddling are some of the most widely utilized nonpharmacologic treatments </a:t>
            </a:r>
            <a:endParaRPr lang="en-US" dirty="0"/>
          </a:p>
        </p:txBody>
      </p:sp>
      <p:sp>
        <p:nvSpPr>
          <p:cNvPr id="4" name="Slide Number Placeholder 3"/>
          <p:cNvSpPr>
            <a:spLocks noGrp="1"/>
          </p:cNvSpPr>
          <p:nvPr>
            <p:ph type="sldNum" sz="quarter" idx="5"/>
          </p:nvPr>
        </p:nvSpPr>
        <p:spPr/>
        <p:txBody>
          <a:bodyPr/>
          <a:lstStyle/>
          <a:p>
            <a:fld id="{3100A5A1-F2C4-4799-862F-B1960A39125A}" type="slidenum">
              <a:rPr lang="en-US" smtClean="0"/>
              <a:t>3</a:t>
            </a:fld>
            <a:endParaRPr lang="en-US"/>
          </a:p>
        </p:txBody>
      </p:sp>
    </p:spTree>
    <p:extLst>
      <p:ext uri="{BB962C8B-B14F-4D97-AF65-F5344CB8AC3E}">
        <p14:creationId xmlns:p14="http://schemas.microsoft.com/office/powerpoint/2010/main" val="4158889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Parental agreement was obtained when the researcher addressed the parents. Prior to data collection, eight infants were subjected to a pretest. As part of pre-testing process, there was evaluation for applicability for experimental lay out and information form. The research did not include these eight infants. The next step was to begin the implementation phase. Informed consent was obtained from all legal guardians of babies who matched the study's inclusion criteria. It was necessary to acquire written agreement from parents and legal guardians of infants who satisfied the study's inclusion criteria after they were told of the study's purpose, nature, and implementation method as well as how and where the data would be utilized. Researcher uses a data collection form to collect information about new-</a:t>
            </a:r>
            <a:r>
              <a:rPr lang="en-US" sz="1200" kern="1200" dirty="0" err="1">
                <a:solidFill>
                  <a:schemeClr val="tx1"/>
                </a:solidFill>
                <a:effectLst/>
                <a:latin typeface="+mn-lt"/>
                <a:ea typeface="+mn-ea"/>
                <a:cs typeface="+mn-cs"/>
              </a:rPr>
              <a:t>borns</a:t>
            </a:r>
            <a:r>
              <a:rPr lang="en-US" sz="1200" kern="1200" dirty="0">
                <a:solidFill>
                  <a:schemeClr val="tx1"/>
                </a:solidFill>
                <a:effectLst/>
                <a:latin typeface="+mn-lt"/>
                <a:ea typeface="+mn-ea"/>
                <a:cs typeface="+mn-cs"/>
              </a:rPr>
              <a:t> and their parents who consented to participate in study. The researcher uses patient files and information supplied by parents to collect data.</a:t>
            </a:r>
          </a:p>
          <a:p>
            <a:endParaRPr lang="en-US" dirty="0"/>
          </a:p>
        </p:txBody>
      </p:sp>
      <p:sp>
        <p:nvSpPr>
          <p:cNvPr id="4" name="Slide Number Placeholder 3"/>
          <p:cNvSpPr>
            <a:spLocks noGrp="1"/>
          </p:cNvSpPr>
          <p:nvPr>
            <p:ph type="sldNum" sz="quarter" idx="5"/>
          </p:nvPr>
        </p:nvSpPr>
        <p:spPr/>
        <p:txBody>
          <a:bodyPr/>
          <a:lstStyle/>
          <a:p>
            <a:fld id="{3100A5A1-F2C4-4799-862F-B1960A39125A}" type="slidenum">
              <a:rPr lang="en-US" smtClean="0"/>
              <a:t>4</a:t>
            </a:fld>
            <a:endParaRPr lang="en-US"/>
          </a:p>
        </p:txBody>
      </p:sp>
    </p:spTree>
    <p:extLst>
      <p:ext uri="{BB962C8B-B14F-4D97-AF65-F5344CB8AC3E}">
        <p14:creationId xmlns:p14="http://schemas.microsoft.com/office/powerpoint/2010/main" val="2451710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preterm babies were heel stuck, swaddling dramatically lowered their heart rate response to discomfort and pain ratings. In the treatment of infant pain, an interdisciplinary team approach is necessary, and nurses are an important part of that team. The goal of newborn pain management is to assist infants in pain management induced through treatment procedures, to decrease discomfort, &amp; avoid unfavorable consequences which might come from pain. As a result, nurses should frequently and objectively measure infants' discomfort while providing provide pharmacologic and nonpharmacologic assistance to newborns who suffer pain.</a:t>
            </a:r>
          </a:p>
          <a:p>
            <a:endParaRPr lang="en-US" dirty="0"/>
          </a:p>
        </p:txBody>
      </p:sp>
      <p:sp>
        <p:nvSpPr>
          <p:cNvPr id="4" name="Slide Number Placeholder 3"/>
          <p:cNvSpPr>
            <a:spLocks noGrp="1"/>
          </p:cNvSpPr>
          <p:nvPr>
            <p:ph type="sldNum" sz="quarter" idx="5"/>
          </p:nvPr>
        </p:nvSpPr>
        <p:spPr/>
        <p:txBody>
          <a:bodyPr/>
          <a:lstStyle/>
          <a:p>
            <a:fld id="{3100A5A1-F2C4-4799-862F-B1960A39125A}" type="slidenum">
              <a:rPr lang="en-US" smtClean="0"/>
              <a:t>5</a:t>
            </a:fld>
            <a:endParaRPr lang="en-US"/>
          </a:p>
        </p:txBody>
      </p:sp>
    </p:spTree>
    <p:extLst>
      <p:ext uri="{BB962C8B-B14F-4D97-AF65-F5344CB8AC3E}">
        <p14:creationId xmlns:p14="http://schemas.microsoft.com/office/powerpoint/2010/main" val="1509268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E3CDD-587B-484D-8DEE-AB16CFD3A9EB}" type="datetimeFigureOut">
              <a:rPr lang="en-US" smtClean="0"/>
              <a:t>9/14/2021</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7DAA62B4-9DF6-47E3-9971-E8DE1588FECB}"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2081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E3CDD-587B-484D-8DEE-AB16CFD3A9EB}"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AA62B4-9DF6-47E3-9971-E8DE1588FECB}"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35520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E3CDD-587B-484D-8DEE-AB16CFD3A9EB}"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AA62B4-9DF6-47E3-9971-E8DE1588FECB}"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2173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E3CDD-587B-484D-8DEE-AB16CFD3A9EB}"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AA62B4-9DF6-47E3-9971-E8DE1588FECB}"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37761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E3CDD-587B-484D-8DEE-AB16CFD3A9EB}"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AA62B4-9DF6-47E3-9971-E8DE1588FECB}"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7543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E3CDD-587B-484D-8DEE-AB16CFD3A9EB}"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AA62B4-9DF6-47E3-9971-E8DE1588FECB}"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4496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CE3CDD-587B-484D-8DEE-AB16CFD3A9EB}" type="datetimeFigureOut">
              <a:rPr lang="en-US" smtClean="0"/>
              <a:t>9/14/2021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AA62B4-9DF6-47E3-9971-E8DE1588FECB}"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863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E3CDD-587B-484D-8DEE-AB16CFD3A9EB}" type="datetimeFigureOut">
              <a:rPr lang="en-US" smtClean="0"/>
              <a:t>9/14/2021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AA62B4-9DF6-47E3-9971-E8DE1588FECB}"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86084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E3CDD-587B-484D-8DEE-AB16CFD3A9EB}" type="datetimeFigureOut">
              <a:rPr lang="en-US" smtClean="0"/>
              <a:t>9/14/2021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AA62B4-9DF6-47E3-9971-E8DE1588FECB}" type="slidenum">
              <a:rPr lang="en-US" smtClean="0"/>
              <a:t>‹#›</a:t>
            </a:fld>
            <a:endParaRPr lang="en-US"/>
          </a:p>
        </p:txBody>
      </p:sp>
    </p:spTree>
    <p:extLst>
      <p:ext uri="{BB962C8B-B14F-4D97-AF65-F5344CB8AC3E}">
        <p14:creationId xmlns:p14="http://schemas.microsoft.com/office/powerpoint/2010/main" val="413928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E3CDD-587B-484D-8DEE-AB16CFD3A9EB}"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AA62B4-9DF6-47E3-9971-E8DE1588FECB}"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69916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FCE3CDD-587B-484D-8DEE-AB16CFD3A9EB}" type="datetimeFigureOut">
              <a:rPr lang="en-US" smtClean="0"/>
              <a:t>9/14/2021</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7DAA62B4-9DF6-47E3-9971-E8DE1588FECB}"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5594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FCE3CDD-587B-484D-8DEE-AB16CFD3A9EB}" type="datetimeFigureOut">
              <a:rPr lang="en-US" smtClean="0"/>
              <a:t>9/14/2021</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DAA62B4-9DF6-47E3-9971-E8DE1588FECB}"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2973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A4C309-2154-435B-A8E2-10F7F7CF0F58}"/>
              </a:ext>
            </a:extLst>
          </p:cNvPr>
          <p:cNvSpPr>
            <a:spLocks noGrp="1"/>
          </p:cNvSpPr>
          <p:nvPr>
            <p:ph type="title"/>
          </p:nvPr>
        </p:nvSpPr>
        <p:spPr/>
        <p:txBody>
          <a:bodyPr/>
          <a:lstStyle/>
          <a:p>
            <a:r>
              <a:rPr lang="en-US" dirty="0"/>
              <a:t>Swaddling in Newborns</a:t>
            </a:r>
          </a:p>
        </p:txBody>
      </p:sp>
      <p:sp>
        <p:nvSpPr>
          <p:cNvPr id="5" name="Content Placeholder 4">
            <a:extLst>
              <a:ext uri="{FF2B5EF4-FFF2-40B4-BE49-F238E27FC236}">
                <a16:creationId xmlns:a16="http://schemas.microsoft.com/office/drawing/2014/main" xmlns="" id="{F5BFA3E0-687F-4736-9592-FE94C1CA8505}"/>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xmlns="" id="{026102B1-D6D6-4702-93A4-EE745D69296D}"/>
              </a:ext>
            </a:extLst>
          </p:cNvPr>
          <p:cNvSpPr>
            <a:spLocks noGrp="1"/>
          </p:cNvSpPr>
          <p:nvPr>
            <p:ph sz="half" idx="2"/>
          </p:nvPr>
        </p:nvSpPr>
        <p:spPr/>
        <p:txBody>
          <a:bodyPr/>
          <a:lstStyle/>
          <a:p>
            <a:pPr marL="0" indent="0" algn="ctr">
              <a:buNone/>
            </a:pPr>
            <a:endParaRPr lang="en-US" dirty="0"/>
          </a:p>
          <a:p>
            <a:pPr marL="0" indent="0" algn="ctr">
              <a:buNone/>
            </a:pPr>
            <a:endParaRPr lang="en-US" dirty="0"/>
          </a:p>
          <a:p>
            <a:pPr marL="0" indent="0" algn="ctr">
              <a:buNone/>
            </a:pPr>
            <a:r>
              <a:rPr lang="en-US" dirty="0"/>
              <a:t>Student’s Full Name</a:t>
            </a:r>
          </a:p>
          <a:p>
            <a:pPr marL="0" indent="0" algn="ctr">
              <a:buNone/>
            </a:pPr>
            <a:r>
              <a:rPr lang="en-US" dirty="0"/>
              <a:t> Department &amp; University</a:t>
            </a:r>
          </a:p>
          <a:p>
            <a:pPr marL="0" indent="0" algn="ctr">
              <a:buNone/>
            </a:pPr>
            <a:r>
              <a:rPr lang="en-US" dirty="0"/>
              <a:t> Course Number &amp; Name</a:t>
            </a:r>
          </a:p>
          <a:p>
            <a:pPr marL="0" indent="0" algn="ctr">
              <a:buNone/>
            </a:pPr>
            <a:r>
              <a:rPr lang="en-US" dirty="0"/>
              <a:t> Instructor Name</a:t>
            </a:r>
          </a:p>
          <a:p>
            <a:pPr marL="0" indent="0" algn="ctr">
              <a:buNone/>
            </a:pPr>
            <a:r>
              <a:rPr lang="en-US" dirty="0"/>
              <a:t> Assignment Due Date</a:t>
            </a:r>
          </a:p>
          <a:p>
            <a:endParaRPr lang="en-US" dirty="0"/>
          </a:p>
        </p:txBody>
      </p:sp>
      <p:pic>
        <p:nvPicPr>
          <p:cNvPr id="7" name="Picture 4" descr="How To Swaddle a Baby - YouTube">
            <a:extLst>
              <a:ext uri="{FF2B5EF4-FFF2-40B4-BE49-F238E27FC236}">
                <a16:creationId xmlns:a16="http://schemas.microsoft.com/office/drawing/2014/main" xmlns="" id="{100548D4-9C47-47BC-B339-76CD88CCC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895" y="1825624"/>
            <a:ext cx="5640824" cy="4336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606899"/>
      </p:ext>
    </p:extLst>
  </p:cSld>
  <p:clrMapOvr>
    <a:masterClrMapping/>
  </p:clrMapOvr>
  <mc:AlternateContent xmlns:mc="http://schemas.openxmlformats.org/markup-compatibility/2006" xmlns:p14="http://schemas.microsoft.com/office/powerpoint/2010/main">
    <mc:Choice Requires="p14">
      <p:transition spd="slow" p14:dur="3000">
        <p14:honeycomb/>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98D573-B604-475E-91E5-2F9D313651CF}"/>
              </a:ext>
            </a:extLst>
          </p:cNvPr>
          <p:cNvSpPr>
            <a:spLocks noGrp="1"/>
          </p:cNvSpPr>
          <p:nvPr>
            <p:ph type="title"/>
          </p:nvPr>
        </p:nvSpPr>
        <p:spPr>
          <a:xfrm>
            <a:off x="1451579" y="804519"/>
            <a:ext cx="9603275" cy="1049235"/>
          </a:xfrm>
        </p:spPr>
        <p:txBody>
          <a:bodyPr/>
          <a:lstStyle/>
          <a:p>
            <a:r>
              <a:rPr lang="en-US" dirty="0"/>
              <a:t>PICO Question</a:t>
            </a:r>
          </a:p>
        </p:txBody>
      </p:sp>
      <p:sp>
        <p:nvSpPr>
          <p:cNvPr id="3" name="Content Placeholder 2">
            <a:extLst>
              <a:ext uri="{FF2B5EF4-FFF2-40B4-BE49-F238E27FC236}">
                <a16:creationId xmlns:a16="http://schemas.microsoft.com/office/drawing/2014/main" xmlns="" id="{24458291-28FC-4E05-9B86-002D4DB3B515}"/>
              </a:ext>
            </a:extLst>
          </p:cNvPr>
          <p:cNvSpPr>
            <a:spLocks noGrp="1"/>
          </p:cNvSpPr>
          <p:nvPr>
            <p:ph idx="1"/>
          </p:nvPr>
        </p:nvSpPr>
        <p:spPr>
          <a:xfrm>
            <a:off x="944217" y="1709529"/>
            <a:ext cx="10730785" cy="4443621"/>
          </a:xfrm>
        </p:spPr>
        <p:txBody>
          <a:bodyPr/>
          <a:lstStyle/>
          <a:p>
            <a:pPr marL="0" indent="0">
              <a:buNone/>
            </a:pPr>
            <a:r>
              <a:rPr lang="en-US" dirty="0"/>
              <a:t>IN NEWBORNS, DOES SWADDLING AFFECT PAIN, VITAL SIGNS AND CRYING DURATION DURING HEEL LANCE?</a:t>
            </a:r>
          </a:p>
          <a:p>
            <a:pPr marL="0" indent="0">
              <a:buNone/>
            </a:pPr>
            <a:endParaRPr lang="en-US" dirty="0"/>
          </a:p>
          <a:p>
            <a:pPr marL="0" indent="0">
              <a:buNone/>
            </a:pPr>
            <a:endParaRPr lang="en-US" dirty="0"/>
          </a:p>
        </p:txBody>
      </p:sp>
      <p:pic>
        <p:nvPicPr>
          <p:cNvPr id="6" name="Picture 2" descr="Repetitive heel lance releases mediators locally that result in... |  Download Scientific Diagram">
            <a:extLst>
              <a:ext uri="{FF2B5EF4-FFF2-40B4-BE49-F238E27FC236}">
                <a16:creationId xmlns:a16="http://schemas.microsoft.com/office/drawing/2014/main" xmlns="" id="{A89A6995-9398-4FD3-928D-9E4B23B09B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556" y="2584174"/>
            <a:ext cx="6493565" cy="3568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54896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D980C9-14DF-4378-BD42-BF5414C56CE8}"/>
              </a:ext>
            </a:extLst>
          </p:cNvPr>
          <p:cNvSpPr>
            <a:spLocks noGrp="1"/>
          </p:cNvSpPr>
          <p:nvPr>
            <p:ph type="title"/>
          </p:nvPr>
        </p:nvSpPr>
        <p:spPr/>
        <p:txBody>
          <a:bodyPr/>
          <a:lstStyle/>
          <a:p>
            <a:r>
              <a:rPr lang="en-US" dirty="0"/>
              <a:t>Fact #1: Swaddling in babies</a:t>
            </a:r>
          </a:p>
        </p:txBody>
      </p:sp>
      <p:sp>
        <p:nvSpPr>
          <p:cNvPr id="3" name="Content Placeholder 2">
            <a:extLst>
              <a:ext uri="{FF2B5EF4-FFF2-40B4-BE49-F238E27FC236}">
                <a16:creationId xmlns:a16="http://schemas.microsoft.com/office/drawing/2014/main" xmlns="" id="{50E410BF-E7C6-4C31-B320-E08EE9DE80B3}"/>
              </a:ext>
            </a:extLst>
          </p:cNvPr>
          <p:cNvSpPr>
            <a:spLocks noGrp="1"/>
          </p:cNvSpPr>
          <p:nvPr>
            <p:ph idx="1"/>
          </p:nvPr>
        </p:nvSpPr>
        <p:spPr/>
        <p:txBody>
          <a:bodyPr>
            <a:normAutofit fontScale="92500"/>
          </a:bodyPr>
          <a:lstStyle/>
          <a:p>
            <a:pPr>
              <a:buFont typeface="Courier New" panose="02070309020205020404" pitchFamily="49" charset="0"/>
              <a:buChar char="o"/>
            </a:pPr>
            <a:r>
              <a:rPr lang="en-US" dirty="0"/>
              <a:t>Swaddling babies has a number of benefits.</a:t>
            </a:r>
          </a:p>
          <a:p>
            <a:pPr>
              <a:buFont typeface="Courier New" panose="02070309020205020404" pitchFamily="49" charset="0"/>
              <a:buChar char="o"/>
            </a:pPr>
            <a:r>
              <a:rPr lang="en-US" dirty="0"/>
              <a:t>When babies are wrapped in swaddle blankets, they are less likely to wake up spontaneously.</a:t>
            </a:r>
          </a:p>
          <a:p>
            <a:pPr>
              <a:buFont typeface="Courier New" panose="02070309020205020404" pitchFamily="49" charset="0"/>
              <a:buChar char="o"/>
            </a:pPr>
            <a:r>
              <a:rPr lang="en-US" dirty="0"/>
              <a:t>The duration of their screaming is reduced (</a:t>
            </a:r>
            <a:r>
              <a:rPr lang="en-US" dirty="0" err="1"/>
              <a:t>Asadi</a:t>
            </a:r>
            <a:r>
              <a:rPr lang="en-US" dirty="0"/>
              <a:t> et al., 2018).</a:t>
            </a:r>
          </a:p>
          <a:p>
            <a:pPr>
              <a:buFont typeface="Courier New" panose="02070309020205020404" pitchFamily="49" charset="0"/>
              <a:buChar char="o"/>
            </a:pPr>
            <a:r>
              <a:rPr lang="en-US" dirty="0"/>
              <a:t>It assists with the newborn's adaptation to the extrauterine environment.</a:t>
            </a:r>
          </a:p>
          <a:p>
            <a:pPr>
              <a:buFont typeface="Courier New" panose="02070309020205020404" pitchFamily="49" charset="0"/>
              <a:buChar char="o"/>
            </a:pPr>
            <a:r>
              <a:rPr lang="en-US" dirty="0"/>
              <a:t>It avoids chills and assists with neuromuscular and motor development.</a:t>
            </a:r>
          </a:p>
          <a:p>
            <a:pPr>
              <a:buFont typeface="Courier New" panose="02070309020205020404" pitchFamily="49" charset="0"/>
              <a:buChar char="o"/>
            </a:pPr>
            <a:r>
              <a:rPr lang="en-US" dirty="0"/>
              <a:t>Swaddling also reduces the risk of sudden infant death syndrome</a:t>
            </a:r>
          </a:p>
          <a:p>
            <a:pPr>
              <a:buFont typeface="Courier New" panose="02070309020205020404" pitchFamily="49" charset="0"/>
              <a:buChar char="o"/>
            </a:pPr>
            <a:r>
              <a:rPr lang="en-US" dirty="0"/>
              <a:t>swaddling helps minimize infants' pain during heel lance</a:t>
            </a:r>
          </a:p>
        </p:txBody>
      </p:sp>
    </p:spTree>
    <p:extLst>
      <p:ext uri="{BB962C8B-B14F-4D97-AF65-F5344CB8AC3E}">
        <p14:creationId xmlns:p14="http://schemas.microsoft.com/office/powerpoint/2010/main" val="3894354050"/>
      </p:ext>
    </p:extLst>
  </p:cSld>
  <p:clrMapOvr>
    <a:masterClrMapping/>
  </p:clrMapOvr>
  <mc:AlternateContent xmlns:mc="http://schemas.openxmlformats.org/markup-compatibility/2006" xmlns:p14="http://schemas.microsoft.com/office/powerpoint/2010/main">
    <mc:Choice Requires="p14">
      <p:transition spd="slow" p14:dur="3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178255-6B52-489E-AAF3-ACB75F36D102}"/>
              </a:ext>
            </a:extLst>
          </p:cNvPr>
          <p:cNvSpPr>
            <a:spLocks noGrp="1"/>
          </p:cNvSpPr>
          <p:nvPr>
            <p:ph type="title"/>
          </p:nvPr>
        </p:nvSpPr>
        <p:spPr/>
        <p:txBody>
          <a:bodyPr/>
          <a:lstStyle/>
          <a:p>
            <a:r>
              <a:rPr lang="en-US" dirty="0"/>
              <a:t>Fact #2: swaddling in newborns</a:t>
            </a:r>
          </a:p>
        </p:txBody>
      </p:sp>
      <p:sp>
        <p:nvSpPr>
          <p:cNvPr id="3" name="Content Placeholder 2">
            <a:extLst>
              <a:ext uri="{FF2B5EF4-FFF2-40B4-BE49-F238E27FC236}">
                <a16:creationId xmlns:a16="http://schemas.microsoft.com/office/drawing/2014/main" xmlns="" id="{EEC1FC2D-372A-4FB7-B776-C5AFF13B29D9}"/>
              </a:ext>
            </a:extLst>
          </p:cNvPr>
          <p:cNvSpPr>
            <a:spLocks noGrp="1"/>
          </p:cNvSpPr>
          <p:nvPr>
            <p:ph idx="1"/>
          </p:nvPr>
        </p:nvSpPr>
        <p:spPr/>
        <p:txBody>
          <a:bodyPr>
            <a:normAutofit fontScale="77500" lnSpcReduction="20000"/>
          </a:bodyPr>
          <a:lstStyle/>
          <a:p>
            <a:pPr>
              <a:buFont typeface="Courier New" panose="02070309020205020404" pitchFamily="49" charset="0"/>
              <a:buChar char="o"/>
            </a:pPr>
            <a:r>
              <a:rPr lang="en-US" dirty="0"/>
              <a:t>During a neonatal phase, infants attempt to adjust to their surroundings through biochemical and physiologic changes that affect all bodily systems.</a:t>
            </a:r>
          </a:p>
          <a:p>
            <a:pPr>
              <a:buFont typeface="Courier New" panose="02070309020205020404" pitchFamily="49" charset="0"/>
              <a:buChar char="o"/>
            </a:pPr>
            <a:r>
              <a:rPr lang="en-US" dirty="0"/>
              <a:t>One of the most common medical procedures performed on infants is the diagnostic heel lance</a:t>
            </a:r>
          </a:p>
          <a:p>
            <a:pPr>
              <a:buFont typeface="Courier New" panose="02070309020205020404" pitchFamily="49" charset="0"/>
              <a:buChar char="o"/>
            </a:pPr>
            <a:r>
              <a:rPr lang="en-US" dirty="0"/>
              <a:t>In France, a study was conducted on 430 newborns &amp; it was found out that 19.8 percent of medical interventions for these newborns comprised of heel lance. </a:t>
            </a:r>
          </a:p>
          <a:p>
            <a:pPr>
              <a:buFont typeface="Courier New" panose="02070309020205020404" pitchFamily="49" charset="0"/>
              <a:buChar char="o"/>
            </a:pPr>
            <a:r>
              <a:rPr lang="en-US" dirty="0"/>
              <a:t>The swaddled babies’ PHR scores were noted to be higher as to those who were not swaddled before the procedure in this study by P&lt;.05. </a:t>
            </a:r>
          </a:p>
          <a:p>
            <a:pPr>
              <a:buFont typeface="Courier New" panose="02070309020205020404" pitchFamily="49" charset="0"/>
              <a:buChar char="o"/>
            </a:pPr>
            <a:r>
              <a:rPr lang="en-US" dirty="0"/>
              <a:t>During the operation, swaddling had no effect on PHR ratings. As a consequence of these investigations, the heart rates of babies who were swaddled were lower (</a:t>
            </a:r>
            <a:r>
              <a:rPr lang="en-US" dirty="0" err="1"/>
              <a:t>Möller</a:t>
            </a:r>
            <a:r>
              <a:rPr lang="en-US" dirty="0"/>
              <a:t> &amp; </a:t>
            </a:r>
            <a:r>
              <a:rPr lang="en-US" dirty="0" err="1"/>
              <a:t>Rodenburg</a:t>
            </a:r>
            <a:r>
              <a:rPr lang="en-US" dirty="0"/>
              <a:t>, 2019). </a:t>
            </a:r>
          </a:p>
          <a:p>
            <a:pPr>
              <a:buFont typeface="Courier New" panose="02070309020205020404" pitchFamily="49" charset="0"/>
              <a:buChar char="o"/>
            </a:pPr>
            <a:r>
              <a:rPr lang="en-US" dirty="0"/>
              <a:t>SpO2 was greater in swaddled neonates than in controls following the operation, with a significance difference.</a:t>
            </a:r>
          </a:p>
          <a:p>
            <a:endParaRPr lang="en-US" dirty="0"/>
          </a:p>
        </p:txBody>
      </p:sp>
      <p:pic>
        <p:nvPicPr>
          <p:cNvPr id="3074" name="Picture 2" descr="Capillary Blood Collection: Advantages And Disadvantages">
            <a:extLst>
              <a:ext uri="{FF2B5EF4-FFF2-40B4-BE49-F238E27FC236}">
                <a16:creationId xmlns:a16="http://schemas.microsoft.com/office/drawing/2014/main" xmlns="" id="{3EB438D6-A8B6-4CB8-8167-70E9CA47A1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0"/>
            <a:ext cx="3562845" cy="1749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36687"/>
      </p:ext>
    </p:extLst>
  </p:cSld>
  <p:clrMapOvr>
    <a:masterClrMapping/>
  </p:clrMapOvr>
  <mc:AlternateContent xmlns:mc="http://schemas.openxmlformats.org/markup-compatibility/2006" xmlns:p14="http://schemas.microsoft.com/office/powerpoint/2010/main">
    <mc:Choice Requires="p14">
      <p:transition spd="slow" p14:dur="30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1DC963-C525-423F-970A-C26E3FEDE72F}"/>
              </a:ext>
            </a:extLst>
          </p:cNvPr>
          <p:cNvSpPr>
            <a:spLocks noGrp="1"/>
          </p:cNvSpPr>
          <p:nvPr>
            <p:ph type="title"/>
          </p:nvPr>
        </p:nvSpPr>
        <p:spPr/>
        <p:txBody>
          <a:bodyPr/>
          <a:lstStyle/>
          <a:p>
            <a:r>
              <a:rPr lang="en-US" dirty="0"/>
              <a:t>Fact #3: Swaddling in newborns</a:t>
            </a:r>
          </a:p>
        </p:txBody>
      </p:sp>
      <p:sp>
        <p:nvSpPr>
          <p:cNvPr id="3" name="Content Placeholder 2">
            <a:extLst>
              <a:ext uri="{FF2B5EF4-FFF2-40B4-BE49-F238E27FC236}">
                <a16:creationId xmlns:a16="http://schemas.microsoft.com/office/drawing/2014/main" xmlns="" id="{EE76F7E8-8635-4394-9EF1-E0704EB700D3}"/>
              </a:ext>
            </a:extLst>
          </p:cNvPr>
          <p:cNvSpPr>
            <a:spLocks noGrp="1"/>
          </p:cNvSpPr>
          <p:nvPr>
            <p:ph idx="1"/>
          </p:nvPr>
        </p:nvSpPr>
        <p:spPr/>
        <p:txBody>
          <a:bodyPr>
            <a:normAutofit fontScale="85000" lnSpcReduction="10000"/>
          </a:bodyPr>
          <a:lstStyle/>
          <a:p>
            <a:pPr>
              <a:buFont typeface="Courier New" panose="02070309020205020404" pitchFamily="49" charset="0"/>
              <a:buChar char="o"/>
            </a:pPr>
            <a:r>
              <a:rPr lang="en-US" dirty="0"/>
              <a:t>The study included infants who were delivered and observed at </a:t>
            </a:r>
            <a:r>
              <a:rPr lang="en-US" dirty="0" err="1"/>
              <a:t>Bagclar</a:t>
            </a:r>
            <a:r>
              <a:rPr lang="en-US" dirty="0"/>
              <a:t> Training and Research Hospital. Seventy-four patients were sampled and would provide 90 percent power to detect a two-tailed significance level of.05 with a =.05 and b =.09 (</a:t>
            </a:r>
            <a:r>
              <a:rPr lang="en-US" dirty="0" err="1"/>
              <a:t>Tauriana</a:t>
            </a:r>
            <a:r>
              <a:rPr lang="en-US" dirty="0"/>
              <a:t>, Haryanto, &amp; </a:t>
            </a:r>
            <a:r>
              <a:rPr lang="en-US" dirty="0" err="1"/>
              <a:t>Pradanie</a:t>
            </a:r>
            <a:r>
              <a:rPr lang="en-US" dirty="0"/>
              <a:t>, 2020).</a:t>
            </a:r>
          </a:p>
          <a:p>
            <a:pPr>
              <a:buFont typeface="Courier New" panose="02070309020205020404" pitchFamily="49" charset="0"/>
              <a:buChar char="o"/>
            </a:pPr>
            <a:r>
              <a:rPr lang="en-US" dirty="0"/>
              <a:t>Heel lancing was done on the control group with infants in a "normal posture." While lying on the operation table, babies naturally assumed a supine position, which was considered the normal position.</a:t>
            </a:r>
          </a:p>
          <a:p>
            <a:pPr>
              <a:buFont typeface="Courier New" panose="02070309020205020404" pitchFamily="49" charset="0"/>
              <a:buChar char="o"/>
            </a:pPr>
            <a:r>
              <a:rPr lang="en-US" dirty="0"/>
              <a:t>There were 54.1 percent of females in one group, and 48.6 percent of girls in the other group. At thirty-nine weeks, 70.3 percent of experimental babies and 56.8 percent of control babies had been born; at 24 hours after birth, 54.1 percent of experimental babies and 66.7 percent of control babies had been delivered and were still alive. </a:t>
            </a:r>
          </a:p>
          <a:p>
            <a:endParaRPr lang="en-US" dirty="0"/>
          </a:p>
        </p:txBody>
      </p:sp>
    </p:spTree>
    <p:extLst>
      <p:ext uri="{BB962C8B-B14F-4D97-AF65-F5344CB8AC3E}">
        <p14:creationId xmlns:p14="http://schemas.microsoft.com/office/powerpoint/2010/main" val="3146040363"/>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D12FF5-F4CF-4F7E-843F-680549B21CBA}"/>
              </a:ext>
            </a:extLst>
          </p:cNvPr>
          <p:cNvSpPr>
            <a:spLocks noGrp="1"/>
          </p:cNvSpPr>
          <p:nvPr>
            <p:ph type="title"/>
          </p:nvPr>
        </p:nvSpPr>
        <p:spPr/>
        <p:txBody>
          <a:bodyPr/>
          <a:lstStyle/>
          <a:p>
            <a:r>
              <a:rPr lang="en-US" dirty="0"/>
              <a:t>Fact #4: Swaddling in newborns</a:t>
            </a:r>
          </a:p>
        </p:txBody>
      </p:sp>
      <p:sp>
        <p:nvSpPr>
          <p:cNvPr id="3" name="Content Placeholder 2">
            <a:extLst>
              <a:ext uri="{FF2B5EF4-FFF2-40B4-BE49-F238E27FC236}">
                <a16:creationId xmlns:a16="http://schemas.microsoft.com/office/drawing/2014/main" xmlns="" id="{1A8FC273-5FD0-4333-B782-63471501608C}"/>
              </a:ext>
            </a:extLst>
          </p:cNvPr>
          <p:cNvSpPr>
            <a:spLocks noGrp="1"/>
          </p:cNvSpPr>
          <p:nvPr>
            <p:ph idx="1"/>
          </p:nvPr>
        </p:nvSpPr>
        <p:spPr/>
        <p:txBody>
          <a:bodyPr>
            <a:normAutofit fontScale="85000" lnSpcReduction="10000"/>
          </a:bodyPr>
          <a:lstStyle/>
          <a:p>
            <a:pPr>
              <a:buFont typeface="Courier New" panose="02070309020205020404" pitchFamily="49" charset="0"/>
              <a:buChar char="o"/>
            </a:pPr>
            <a:r>
              <a:rPr lang="en-US" dirty="0"/>
              <a:t>The womb is a small space with defined limits that provides safety. </a:t>
            </a:r>
          </a:p>
          <a:p>
            <a:pPr>
              <a:buFont typeface="Courier New" panose="02070309020205020404" pitchFamily="49" charset="0"/>
              <a:buChar char="o"/>
            </a:pPr>
            <a:r>
              <a:rPr lang="en-US" dirty="0"/>
              <a:t>It can be imitated by the confinement provided by swaddling. </a:t>
            </a:r>
          </a:p>
          <a:p>
            <a:pPr>
              <a:buFont typeface="Courier New" panose="02070309020205020404" pitchFamily="49" charset="0"/>
              <a:buChar char="o"/>
            </a:pPr>
            <a:r>
              <a:rPr lang="en-US" dirty="0"/>
              <a:t>The swaddling cover surrounds the baby and creates an atmosphere that is similar to that of the womb. </a:t>
            </a:r>
          </a:p>
          <a:p>
            <a:pPr>
              <a:buFont typeface="Courier New" panose="02070309020205020404" pitchFamily="49" charset="0"/>
              <a:buChar char="o"/>
            </a:pPr>
            <a:r>
              <a:rPr lang="en-US" dirty="0"/>
              <a:t>Swaddling also helps babies retain positions which are consistent with their normal positions, lowering their physiologic and behavioral stress. </a:t>
            </a:r>
          </a:p>
          <a:p>
            <a:pPr>
              <a:buFont typeface="Courier New" panose="02070309020205020404" pitchFamily="49" charset="0"/>
              <a:buChar char="o"/>
            </a:pPr>
            <a:r>
              <a:rPr lang="en-US" dirty="0"/>
              <a:t>The levels of pain in swaddled babies during and after the operation were statistically substantially lower than those who were not swaddled in the current investigation. </a:t>
            </a:r>
          </a:p>
          <a:p>
            <a:pPr>
              <a:buFont typeface="Courier New" panose="02070309020205020404" pitchFamily="49" charset="0"/>
              <a:buChar char="o"/>
            </a:pPr>
            <a:r>
              <a:rPr lang="en-US" dirty="0"/>
              <a:t>Swaddling should allow the infant to move about freely while preventing excessive limb movement (</a:t>
            </a:r>
            <a:r>
              <a:rPr lang="en-US" dirty="0" err="1"/>
              <a:t>Erkut</a:t>
            </a:r>
            <a:r>
              <a:rPr lang="en-US" dirty="0"/>
              <a:t> &amp; </a:t>
            </a:r>
            <a:r>
              <a:rPr lang="en-US" dirty="0" err="1"/>
              <a:t>Yildiz</a:t>
            </a:r>
            <a:r>
              <a:rPr lang="en-US" dirty="0"/>
              <a:t>, 2017). </a:t>
            </a:r>
          </a:p>
          <a:p>
            <a:endParaRPr lang="en-US" dirty="0"/>
          </a:p>
          <a:p>
            <a:endParaRPr lang="en-US" dirty="0"/>
          </a:p>
        </p:txBody>
      </p:sp>
      <p:pic>
        <p:nvPicPr>
          <p:cNvPr id="4098" name="Picture 2" descr="7 Surprising Sensations Your Baby Can Feel While In The Womb - Netmums">
            <a:extLst>
              <a:ext uri="{FF2B5EF4-FFF2-40B4-BE49-F238E27FC236}">
                <a16:creationId xmlns:a16="http://schemas.microsoft.com/office/drawing/2014/main" xmlns="" id="{049B32E3-6CC2-497C-8433-C36F639854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0261" y="28129"/>
            <a:ext cx="2828432" cy="182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680716"/>
      </p:ext>
    </p:extLst>
  </p:cSld>
  <p:clrMapOvr>
    <a:masterClrMapping/>
  </p:clrMapOvr>
  <mc:AlternateContent xmlns:mc="http://schemas.openxmlformats.org/markup-compatibility/2006" xmlns:p14="http://schemas.microsoft.com/office/powerpoint/2010/main">
    <mc:Choice Requires="p14">
      <p:transition spd="slow" p14:dur="300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F97F4B-7C3D-471B-9638-F28B7A89B05C}"/>
              </a:ext>
            </a:extLst>
          </p:cNvPr>
          <p:cNvSpPr>
            <a:spLocks noGrp="1"/>
          </p:cNvSpPr>
          <p:nvPr>
            <p:ph type="title"/>
          </p:nvPr>
        </p:nvSpPr>
        <p:spPr/>
        <p:txBody>
          <a:bodyPr/>
          <a:lstStyle/>
          <a:p>
            <a:r>
              <a:rPr lang="en-US" dirty="0"/>
              <a:t>Recommendations </a:t>
            </a:r>
          </a:p>
        </p:txBody>
      </p:sp>
      <p:sp>
        <p:nvSpPr>
          <p:cNvPr id="3" name="Content Placeholder 2">
            <a:extLst>
              <a:ext uri="{FF2B5EF4-FFF2-40B4-BE49-F238E27FC236}">
                <a16:creationId xmlns:a16="http://schemas.microsoft.com/office/drawing/2014/main" xmlns="" id="{F912BA3B-7209-4445-B705-4DC97CA7882A}"/>
              </a:ext>
            </a:extLst>
          </p:cNvPr>
          <p:cNvSpPr>
            <a:spLocks noGrp="1"/>
          </p:cNvSpPr>
          <p:nvPr>
            <p:ph idx="1"/>
          </p:nvPr>
        </p:nvSpPr>
        <p:spPr/>
        <p:txBody>
          <a:bodyPr/>
          <a:lstStyle/>
          <a:p>
            <a:pPr>
              <a:buFont typeface="Courier New" panose="02070309020205020404" pitchFamily="49" charset="0"/>
              <a:buChar char="o"/>
            </a:pPr>
            <a:r>
              <a:rPr lang="en-US" dirty="0"/>
              <a:t>It is essential that the nurses in charge of pain management have easy-to-use pain treatment techniques that do not take a lot of time.</a:t>
            </a:r>
          </a:p>
          <a:p>
            <a:pPr>
              <a:buFont typeface="Courier New" panose="02070309020205020404" pitchFamily="49" charset="0"/>
              <a:buChar char="o"/>
            </a:pPr>
            <a:r>
              <a:rPr lang="en-US" dirty="0"/>
              <a:t>In future research, parents should be given more time to decide whether they will allow their babies to participate. Here, they had only 20 minutes to make this decision. </a:t>
            </a:r>
          </a:p>
          <a:p>
            <a:pPr>
              <a:buFont typeface="Courier New" panose="02070309020205020404" pitchFamily="49" charset="0"/>
              <a:buChar char="o"/>
            </a:pPr>
            <a:r>
              <a:rPr lang="en-US" dirty="0"/>
              <a:t>To prevent physical movements from negatively impacting PHR and SpO2 levels, future study may advise that swaddling be done for a longer period of time before medical therapies are initiated.</a:t>
            </a:r>
          </a:p>
        </p:txBody>
      </p:sp>
    </p:spTree>
    <p:extLst>
      <p:ext uri="{BB962C8B-B14F-4D97-AF65-F5344CB8AC3E}">
        <p14:creationId xmlns:p14="http://schemas.microsoft.com/office/powerpoint/2010/main" val="3769538553"/>
      </p:ext>
    </p:extLst>
  </p:cSld>
  <p:clrMapOvr>
    <a:masterClrMapping/>
  </p:clrMapOvr>
  <mc:AlternateContent xmlns:mc="http://schemas.openxmlformats.org/markup-compatibility/2006" xmlns:p14="http://schemas.microsoft.com/office/powerpoint/2010/main">
    <mc:Choice Requires="p14">
      <p:transition spd="slow" p14:dur="3000">
        <p14:warp dir="i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52E612-23E7-482E-9858-B7821EC6F3CE}"/>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xmlns="" id="{CB32E82F-13EE-4410-B470-A37FD2618087}"/>
              </a:ext>
            </a:extLst>
          </p:cNvPr>
          <p:cNvSpPr>
            <a:spLocks noGrp="1"/>
          </p:cNvSpPr>
          <p:nvPr>
            <p:ph idx="1"/>
          </p:nvPr>
        </p:nvSpPr>
        <p:spPr/>
        <p:txBody>
          <a:bodyPr>
            <a:normAutofit fontScale="85000" lnSpcReduction="10000"/>
          </a:bodyPr>
          <a:lstStyle/>
          <a:p>
            <a:pPr>
              <a:buFont typeface="Courier New" panose="02070309020205020404" pitchFamily="49" charset="0"/>
              <a:buChar char="o"/>
            </a:pPr>
            <a:r>
              <a:rPr lang="en-US" dirty="0" err="1"/>
              <a:t>Asadi</a:t>
            </a:r>
            <a:r>
              <a:rPr lang="en-US" dirty="0"/>
              <a:t>, M. H., </a:t>
            </a:r>
            <a:r>
              <a:rPr lang="en-US" dirty="0" err="1"/>
              <a:t>Changizi-Ashtiyani</a:t>
            </a:r>
            <a:r>
              <a:rPr lang="en-US" dirty="0"/>
              <a:t>, S., </a:t>
            </a:r>
            <a:r>
              <a:rPr lang="en-US" dirty="0" err="1"/>
              <a:t>Latifi</a:t>
            </a:r>
            <a:r>
              <a:rPr lang="en-US" dirty="0"/>
              <a:t>, A. H., &amp; </a:t>
            </a:r>
            <a:r>
              <a:rPr lang="en-US" dirty="0" err="1"/>
              <a:t>Rajabnejad</a:t>
            </a:r>
            <a:r>
              <a:rPr lang="en-US" dirty="0"/>
              <a:t>, M. R. (2018). A review of the role and importance of swaddling in Persian medicine. </a:t>
            </a:r>
            <a:r>
              <a:rPr lang="en-US" i="1" dirty="0"/>
              <a:t>International Journal of Pediatrics</a:t>
            </a:r>
            <a:r>
              <a:rPr lang="en-US" dirty="0"/>
              <a:t>, </a:t>
            </a:r>
            <a:r>
              <a:rPr lang="en-US" i="1" dirty="0"/>
              <a:t>6</a:t>
            </a:r>
            <a:r>
              <a:rPr lang="en-US" dirty="0"/>
              <a:t>(11), 8495-8506.</a:t>
            </a:r>
          </a:p>
          <a:p>
            <a:pPr>
              <a:buFont typeface="Courier New" panose="02070309020205020404" pitchFamily="49" charset="0"/>
              <a:buChar char="o"/>
            </a:pPr>
            <a:r>
              <a:rPr lang="en-US" dirty="0" err="1"/>
              <a:t>Erkut</a:t>
            </a:r>
            <a:r>
              <a:rPr lang="en-US" dirty="0"/>
              <a:t>, Z., &amp; </a:t>
            </a:r>
            <a:r>
              <a:rPr lang="en-US" dirty="0" err="1"/>
              <a:t>Yildiz</a:t>
            </a:r>
            <a:r>
              <a:rPr lang="en-US" dirty="0"/>
              <a:t>, S. (2017). The effect of swaddling on pain, vital signs, and crying duration during heel lance in newborns. </a:t>
            </a:r>
            <a:r>
              <a:rPr lang="en-US" i="1" dirty="0"/>
              <a:t>Pain Management Nursing</a:t>
            </a:r>
            <a:r>
              <a:rPr lang="en-US" dirty="0"/>
              <a:t>, </a:t>
            </a:r>
            <a:r>
              <a:rPr lang="en-US" i="1" dirty="0"/>
              <a:t>18</a:t>
            </a:r>
            <a:r>
              <a:rPr lang="en-US" dirty="0"/>
              <a:t>(5), 328-336.</a:t>
            </a:r>
          </a:p>
          <a:p>
            <a:pPr>
              <a:buFont typeface="Courier New" panose="02070309020205020404" pitchFamily="49" charset="0"/>
              <a:buChar char="o"/>
            </a:pPr>
            <a:r>
              <a:rPr lang="en-US" dirty="0" err="1"/>
              <a:t>Möller</a:t>
            </a:r>
            <a:r>
              <a:rPr lang="en-US" dirty="0"/>
              <a:t>, E. L., de Vente, W., &amp; </a:t>
            </a:r>
            <a:r>
              <a:rPr lang="en-US" dirty="0" err="1"/>
              <a:t>Rodenburg</a:t>
            </a:r>
            <a:r>
              <a:rPr lang="en-US" dirty="0"/>
              <a:t>, R. (2019). Infant crying and the calming response: Parental versus mechanical soothing using swaddling, sound, and movement. </a:t>
            </a:r>
            <a:r>
              <a:rPr lang="en-US" i="1" dirty="0" err="1"/>
              <a:t>PloS</a:t>
            </a:r>
            <a:r>
              <a:rPr lang="en-US" i="1" dirty="0"/>
              <a:t> one</a:t>
            </a:r>
            <a:r>
              <a:rPr lang="en-US" dirty="0"/>
              <a:t>, </a:t>
            </a:r>
            <a:r>
              <a:rPr lang="en-US" i="1" dirty="0"/>
              <a:t>14</a:t>
            </a:r>
            <a:r>
              <a:rPr lang="en-US" dirty="0"/>
              <a:t>(4), e0214548.</a:t>
            </a:r>
          </a:p>
          <a:p>
            <a:pPr>
              <a:buFont typeface="Courier New" panose="02070309020205020404" pitchFamily="49" charset="0"/>
              <a:buChar char="o"/>
            </a:pPr>
            <a:r>
              <a:rPr lang="en-US" dirty="0" err="1"/>
              <a:t>Tauriana</a:t>
            </a:r>
            <a:r>
              <a:rPr lang="en-US" dirty="0"/>
              <a:t>, S., Haryanto, J., &amp; </a:t>
            </a:r>
            <a:r>
              <a:rPr lang="en-US" dirty="0" err="1"/>
              <a:t>Pradanie</a:t>
            </a:r>
            <a:r>
              <a:rPr lang="en-US" dirty="0"/>
              <a:t>, R. (2020). Kangaroo Mother Care and Swaddling Methods In Low Born Weight Babies In Community Settings: A Systematic Review. </a:t>
            </a:r>
            <a:r>
              <a:rPr lang="en-US" i="1" dirty="0"/>
              <a:t>STRADA </a:t>
            </a:r>
            <a:r>
              <a:rPr lang="en-US" i="1" dirty="0" err="1"/>
              <a:t>Jurnal</a:t>
            </a:r>
            <a:r>
              <a:rPr lang="en-US" i="1" dirty="0"/>
              <a:t> </a:t>
            </a:r>
            <a:r>
              <a:rPr lang="en-US" i="1" dirty="0" err="1"/>
              <a:t>Ilmiah</a:t>
            </a:r>
            <a:r>
              <a:rPr lang="en-US" i="1" dirty="0"/>
              <a:t> </a:t>
            </a:r>
            <a:r>
              <a:rPr lang="en-US" i="1" dirty="0" err="1"/>
              <a:t>Kesehatan</a:t>
            </a:r>
            <a:r>
              <a:rPr lang="en-US" dirty="0"/>
              <a:t>, </a:t>
            </a:r>
            <a:r>
              <a:rPr lang="en-US" i="1" dirty="0"/>
              <a:t>9</a:t>
            </a:r>
            <a:r>
              <a:rPr lang="en-US" dirty="0"/>
              <a:t>(2), 1186-1195.</a:t>
            </a:r>
          </a:p>
          <a:p>
            <a:endParaRPr lang="en-US" dirty="0"/>
          </a:p>
        </p:txBody>
      </p:sp>
    </p:spTree>
    <p:extLst>
      <p:ext uri="{BB962C8B-B14F-4D97-AF65-F5344CB8AC3E}">
        <p14:creationId xmlns:p14="http://schemas.microsoft.com/office/powerpoint/2010/main" val="276903998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theme/theme1.xml><?xml version="1.0" encoding="utf-8"?>
<a:theme xmlns:a="http://schemas.openxmlformats.org/drawingml/2006/main" name="Gallery">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106</TotalTime>
  <Words>1019</Words>
  <Application>Microsoft Office PowerPoint</Application>
  <PresentationFormat>Custom</PresentationFormat>
  <Paragraphs>51</Paragraphs>
  <Slides>8</Slides>
  <Notes>3</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Gallery</vt:lpstr>
      <vt:lpstr>Swaddling in Newborns</vt:lpstr>
      <vt:lpstr>PICO Question</vt:lpstr>
      <vt:lpstr>Fact #1: Swaddling in babies</vt:lpstr>
      <vt:lpstr>Fact #2: swaddling in newborns</vt:lpstr>
      <vt:lpstr>Fact #3: Swaddling in newborns</vt:lpstr>
      <vt:lpstr>Fact #4: Swaddling in newborns</vt:lpstr>
      <vt:lpstr>Recommendations </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Heel Lance in Newborns</dc:title>
  <dc:creator>Rashid Mutali</dc:creator>
  <cp:lastModifiedBy>VINNY</cp:lastModifiedBy>
  <cp:revision>12</cp:revision>
  <dcterms:created xsi:type="dcterms:W3CDTF">2021-09-14T08:31:49Z</dcterms:created>
  <dcterms:modified xsi:type="dcterms:W3CDTF">2021-09-14T10:21:57Z</dcterms:modified>
</cp:coreProperties>
</file>